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67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DD96F1-7E88-4DE7-B65B-11F9F68686CF}" type="doc">
      <dgm:prSet loTypeId="urn:microsoft.com/office/officeart/2005/8/layout/pyramid3" loCatId="pyramid" qsTypeId="urn:microsoft.com/office/officeart/2005/8/quickstyle/simple1" qsCatId="simple" csTypeId="urn:microsoft.com/office/officeart/2005/8/colors/colorful1" csCatId="colorful" phldr="1"/>
      <dgm:spPr/>
    </dgm:pt>
    <dgm:pt modelId="{0BF2BDE0-3239-4950-A540-9ABB844FCA53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Assess</a:t>
          </a:r>
        </a:p>
      </dgm:t>
    </dgm:pt>
    <dgm:pt modelId="{E956A686-C8FF-4065-B34D-9A49C16CD479}" type="parTrans" cxnId="{58A39FBB-C926-48B2-9D7D-19D29C7024A1}">
      <dgm:prSet/>
      <dgm:spPr/>
      <dgm:t>
        <a:bodyPr/>
        <a:lstStyle/>
        <a:p>
          <a:endParaRPr lang="en-US"/>
        </a:p>
      </dgm:t>
    </dgm:pt>
    <dgm:pt modelId="{9B843115-3AE8-434B-B506-758731382992}" type="sibTrans" cxnId="{58A39FBB-C926-48B2-9D7D-19D29C7024A1}">
      <dgm:prSet/>
      <dgm:spPr/>
      <dgm:t>
        <a:bodyPr/>
        <a:lstStyle/>
        <a:p>
          <a:endParaRPr lang="en-US"/>
        </a:p>
      </dgm:t>
    </dgm:pt>
    <dgm:pt modelId="{78C6DC48-DD73-4B45-BA77-8D3068AE6367}">
      <dgm:prSet phldrT="[Text]"/>
      <dgm:spPr/>
      <dgm:t>
        <a:bodyPr/>
        <a:lstStyle/>
        <a:p>
          <a:r>
            <a:rPr lang="en-US" dirty="0"/>
            <a:t>Enroll</a:t>
          </a:r>
        </a:p>
      </dgm:t>
    </dgm:pt>
    <dgm:pt modelId="{E7A007DF-1624-42D2-8711-1F5EA9831AB8}" type="sibTrans" cxnId="{7E30BBFE-FF84-4048-A952-2226C44E7285}">
      <dgm:prSet/>
      <dgm:spPr/>
      <dgm:t>
        <a:bodyPr/>
        <a:lstStyle/>
        <a:p>
          <a:endParaRPr lang="en-US"/>
        </a:p>
      </dgm:t>
    </dgm:pt>
    <dgm:pt modelId="{BA4E1F57-0700-4775-85A7-BA53E7488913}" type="parTrans" cxnId="{7E30BBFE-FF84-4048-A952-2226C44E7285}">
      <dgm:prSet/>
      <dgm:spPr/>
      <dgm:t>
        <a:bodyPr/>
        <a:lstStyle/>
        <a:p>
          <a:endParaRPr lang="en-US"/>
        </a:p>
      </dgm:t>
    </dgm:pt>
    <dgm:pt modelId="{ABEF8C4D-7DEA-4D5D-A526-DD53C03C95F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800" b="1" dirty="0"/>
            <a:t>Match</a:t>
          </a:r>
        </a:p>
      </dgm:t>
    </dgm:pt>
    <dgm:pt modelId="{5BB4318C-EF10-403B-A49A-8D26EB089150}" type="sibTrans" cxnId="{84F9534B-DA44-4FD6-A451-A5EF4998947F}">
      <dgm:prSet/>
      <dgm:spPr/>
      <dgm:t>
        <a:bodyPr/>
        <a:lstStyle/>
        <a:p>
          <a:endParaRPr lang="en-US"/>
        </a:p>
      </dgm:t>
    </dgm:pt>
    <dgm:pt modelId="{8C015C0D-59DC-471F-8274-32070DD3918F}" type="parTrans" cxnId="{84F9534B-DA44-4FD6-A451-A5EF4998947F}">
      <dgm:prSet/>
      <dgm:spPr/>
      <dgm:t>
        <a:bodyPr/>
        <a:lstStyle/>
        <a:p>
          <a:endParaRPr lang="en-US"/>
        </a:p>
      </dgm:t>
    </dgm:pt>
    <dgm:pt modelId="{507EAB2D-4F20-4EEA-B70A-7CD95AD8405E}" type="pres">
      <dgm:prSet presAssocID="{ABDD96F1-7E88-4DE7-B65B-11F9F68686CF}" presName="Name0" presStyleCnt="0">
        <dgm:presLayoutVars>
          <dgm:dir/>
          <dgm:animLvl val="lvl"/>
          <dgm:resizeHandles val="exact"/>
        </dgm:presLayoutVars>
      </dgm:prSet>
      <dgm:spPr/>
    </dgm:pt>
    <dgm:pt modelId="{9D6128C3-3625-471F-A750-2662F7FA3DB3}" type="pres">
      <dgm:prSet presAssocID="{0BF2BDE0-3239-4950-A540-9ABB844FCA53}" presName="Name8" presStyleCnt="0"/>
      <dgm:spPr/>
    </dgm:pt>
    <dgm:pt modelId="{8DCACE31-7D97-405F-BDA0-E1B5E76C4852}" type="pres">
      <dgm:prSet presAssocID="{0BF2BDE0-3239-4950-A540-9ABB844FCA5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82315-EC9F-41D9-A10F-4E234DAEECF1}" type="pres">
      <dgm:prSet presAssocID="{0BF2BDE0-3239-4950-A540-9ABB844FCA5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FB763-9459-4857-9A97-5A97ACB12524}" type="pres">
      <dgm:prSet presAssocID="{78C6DC48-DD73-4B45-BA77-8D3068AE6367}" presName="Name8" presStyleCnt="0"/>
      <dgm:spPr/>
    </dgm:pt>
    <dgm:pt modelId="{C3F8F80B-D2A6-48B6-B139-C3DDE60E4772}" type="pres">
      <dgm:prSet presAssocID="{78C6DC48-DD73-4B45-BA77-8D3068AE6367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E5269-2484-49F3-AD11-D187A1B3929E}" type="pres">
      <dgm:prSet presAssocID="{78C6DC48-DD73-4B45-BA77-8D3068AE636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396E41-8C8F-437B-904C-82CDF9BBA2ED}" type="pres">
      <dgm:prSet presAssocID="{ABEF8C4D-7DEA-4D5D-A526-DD53C03C95F3}" presName="Name8" presStyleCnt="0"/>
      <dgm:spPr/>
    </dgm:pt>
    <dgm:pt modelId="{9CBB7DF3-E9B6-46B6-8A91-A22BD61EF061}" type="pres">
      <dgm:prSet presAssocID="{ABEF8C4D-7DEA-4D5D-A526-DD53C03C95F3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4D528-6F7B-4030-8587-F4D066C910F4}" type="pres">
      <dgm:prSet presAssocID="{ABEF8C4D-7DEA-4D5D-A526-DD53C03C95F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8AD6B1-3656-4394-B868-30CDCDF401E4}" type="presOf" srcId="{ABEF8C4D-7DEA-4D5D-A526-DD53C03C95F3}" destId="{9CBB7DF3-E9B6-46B6-8A91-A22BD61EF061}" srcOrd="0" destOrd="0" presId="urn:microsoft.com/office/officeart/2005/8/layout/pyramid3"/>
    <dgm:cxn modelId="{3865C88E-8C6A-444D-A0B2-7E16655899BD}" type="presOf" srcId="{78C6DC48-DD73-4B45-BA77-8D3068AE6367}" destId="{C3F8F80B-D2A6-48B6-B139-C3DDE60E4772}" srcOrd="0" destOrd="0" presId="urn:microsoft.com/office/officeart/2005/8/layout/pyramid3"/>
    <dgm:cxn modelId="{EB1ADAD2-5387-4C4C-A73C-0B77895EE82C}" type="presOf" srcId="{ABEF8C4D-7DEA-4D5D-A526-DD53C03C95F3}" destId="{8384D528-6F7B-4030-8587-F4D066C910F4}" srcOrd="1" destOrd="0" presId="urn:microsoft.com/office/officeart/2005/8/layout/pyramid3"/>
    <dgm:cxn modelId="{58A39FBB-C926-48B2-9D7D-19D29C7024A1}" srcId="{ABDD96F1-7E88-4DE7-B65B-11F9F68686CF}" destId="{0BF2BDE0-3239-4950-A540-9ABB844FCA53}" srcOrd="0" destOrd="0" parTransId="{E956A686-C8FF-4065-B34D-9A49C16CD479}" sibTransId="{9B843115-3AE8-434B-B506-758731382992}"/>
    <dgm:cxn modelId="{BF8CCCEC-2C36-4F7B-807F-5303332DC65F}" type="presOf" srcId="{0BF2BDE0-3239-4950-A540-9ABB844FCA53}" destId="{8DCACE31-7D97-405F-BDA0-E1B5E76C4852}" srcOrd="0" destOrd="0" presId="urn:microsoft.com/office/officeart/2005/8/layout/pyramid3"/>
    <dgm:cxn modelId="{C3976318-89BD-4986-B7B8-1E3B62253F5D}" type="presOf" srcId="{ABDD96F1-7E88-4DE7-B65B-11F9F68686CF}" destId="{507EAB2D-4F20-4EEA-B70A-7CD95AD8405E}" srcOrd="0" destOrd="0" presId="urn:microsoft.com/office/officeart/2005/8/layout/pyramid3"/>
    <dgm:cxn modelId="{ED0CB284-F5A5-4499-A0E6-8D82F4D7EB97}" type="presOf" srcId="{0BF2BDE0-3239-4950-A540-9ABB844FCA53}" destId="{8D782315-EC9F-41D9-A10F-4E234DAEECF1}" srcOrd="1" destOrd="0" presId="urn:microsoft.com/office/officeart/2005/8/layout/pyramid3"/>
    <dgm:cxn modelId="{72AB0480-2322-403C-9427-29D7B1B03756}" type="presOf" srcId="{78C6DC48-DD73-4B45-BA77-8D3068AE6367}" destId="{7CDE5269-2484-49F3-AD11-D187A1B3929E}" srcOrd="1" destOrd="0" presId="urn:microsoft.com/office/officeart/2005/8/layout/pyramid3"/>
    <dgm:cxn modelId="{7E30BBFE-FF84-4048-A952-2226C44E7285}" srcId="{ABDD96F1-7E88-4DE7-B65B-11F9F68686CF}" destId="{78C6DC48-DD73-4B45-BA77-8D3068AE6367}" srcOrd="1" destOrd="0" parTransId="{BA4E1F57-0700-4775-85A7-BA53E7488913}" sibTransId="{E7A007DF-1624-42D2-8711-1F5EA9831AB8}"/>
    <dgm:cxn modelId="{84F9534B-DA44-4FD6-A451-A5EF4998947F}" srcId="{ABDD96F1-7E88-4DE7-B65B-11F9F68686CF}" destId="{ABEF8C4D-7DEA-4D5D-A526-DD53C03C95F3}" srcOrd="2" destOrd="0" parTransId="{8C015C0D-59DC-471F-8274-32070DD3918F}" sibTransId="{5BB4318C-EF10-403B-A49A-8D26EB089150}"/>
    <dgm:cxn modelId="{7161458D-ECA3-4DE8-BDBA-97D2FBB5A4B9}" type="presParOf" srcId="{507EAB2D-4F20-4EEA-B70A-7CD95AD8405E}" destId="{9D6128C3-3625-471F-A750-2662F7FA3DB3}" srcOrd="0" destOrd="0" presId="urn:microsoft.com/office/officeart/2005/8/layout/pyramid3"/>
    <dgm:cxn modelId="{75312EC0-D918-4E70-8041-DAC9A4403761}" type="presParOf" srcId="{9D6128C3-3625-471F-A750-2662F7FA3DB3}" destId="{8DCACE31-7D97-405F-BDA0-E1B5E76C4852}" srcOrd="0" destOrd="0" presId="urn:microsoft.com/office/officeart/2005/8/layout/pyramid3"/>
    <dgm:cxn modelId="{55287C24-1AF7-4C95-948C-4E66C26327A8}" type="presParOf" srcId="{9D6128C3-3625-471F-A750-2662F7FA3DB3}" destId="{8D782315-EC9F-41D9-A10F-4E234DAEECF1}" srcOrd="1" destOrd="0" presId="urn:microsoft.com/office/officeart/2005/8/layout/pyramid3"/>
    <dgm:cxn modelId="{9D9497D7-B213-4DE2-BB9A-F110A79DBF61}" type="presParOf" srcId="{507EAB2D-4F20-4EEA-B70A-7CD95AD8405E}" destId="{E85FB763-9459-4857-9A97-5A97ACB12524}" srcOrd="1" destOrd="0" presId="urn:microsoft.com/office/officeart/2005/8/layout/pyramid3"/>
    <dgm:cxn modelId="{5C55E27B-5682-44E0-A30B-9978343A003B}" type="presParOf" srcId="{E85FB763-9459-4857-9A97-5A97ACB12524}" destId="{C3F8F80B-D2A6-48B6-B139-C3DDE60E4772}" srcOrd="0" destOrd="0" presId="urn:microsoft.com/office/officeart/2005/8/layout/pyramid3"/>
    <dgm:cxn modelId="{6451269A-A192-404B-B075-05ADCE9D46BE}" type="presParOf" srcId="{E85FB763-9459-4857-9A97-5A97ACB12524}" destId="{7CDE5269-2484-49F3-AD11-D187A1B3929E}" srcOrd="1" destOrd="0" presId="urn:microsoft.com/office/officeart/2005/8/layout/pyramid3"/>
    <dgm:cxn modelId="{981E496C-D3B2-47E9-B7EF-39197A6E1BFB}" type="presParOf" srcId="{507EAB2D-4F20-4EEA-B70A-7CD95AD8405E}" destId="{B5396E41-8C8F-437B-904C-82CDF9BBA2ED}" srcOrd="2" destOrd="0" presId="urn:microsoft.com/office/officeart/2005/8/layout/pyramid3"/>
    <dgm:cxn modelId="{69E593B4-1202-4F60-BC60-184E757630BD}" type="presParOf" srcId="{B5396E41-8C8F-437B-904C-82CDF9BBA2ED}" destId="{9CBB7DF3-E9B6-46B6-8A91-A22BD61EF061}" srcOrd="0" destOrd="0" presId="urn:microsoft.com/office/officeart/2005/8/layout/pyramid3"/>
    <dgm:cxn modelId="{1431873D-5A9F-44BA-B259-09FE56833160}" type="presParOf" srcId="{B5396E41-8C8F-437B-904C-82CDF9BBA2ED}" destId="{8384D528-6F7B-4030-8587-F4D066C910F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ACE31-7D97-405F-BDA0-E1B5E76C4852}">
      <dsp:nvSpPr>
        <dsp:cNvPr id="0" name=""/>
        <dsp:cNvSpPr/>
      </dsp:nvSpPr>
      <dsp:spPr>
        <a:xfrm rot="10800000">
          <a:off x="0" y="0"/>
          <a:ext cx="3478207" cy="751470"/>
        </a:xfrm>
        <a:prstGeom prst="trapezoid">
          <a:avLst>
            <a:gd name="adj" fmla="val 77142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>
              <a:solidFill>
                <a:schemeClr val="bg1"/>
              </a:solidFill>
            </a:rPr>
            <a:t>Assess</a:t>
          </a:r>
        </a:p>
      </dsp:txBody>
      <dsp:txXfrm rot="-10800000">
        <a:off x="608686" y="0"/>
        <a:ext cx="2260834" cy="751470"/>
      </dsp:txXfrm>
    </dsp:sp>
    <dsp:sp modelId="{C3F8F80B-D2A6-48B6-B139-C3DDE60E4772}">
      <dsp:nvSpPr>
        <dsp:cNvPr id="0" name=""/>
        <dsp:cNvSpPr/>
      </dsp:nvSpPr>
      <dsp:spPr>
        <a:xfrm rot="10800000">
          <a:off x="579701" y="751470"/>
          <a:ext cx="2318804" cy="751470"/>
        </a:xfrm>
        <a:prstGeom prst="trapezoid">
          <a:avLst>
            <a:gd name="adj" fmla="val 771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Enroll</a:t>
          </a:r>
        </a:p>
      </dsp:txBody>
      <dsp:txXfrm rot="-10800000">
        <a:off x="985491" y="751470"/>
        <a:ext cx="1507223" cy="751470"/>
      </dsp:txXfrm>
    </dsp:sp>
    <dsp:sp modelId="{9CBB7DF3-E9B6-46B6-8A91-A22BD61EF061}">
      <dsp:nvSpPr>
        <dsp:cNvPr id="0" name=""/>
        <dsp:cNvSpPr/>
      </dsp:nvSpPr>
      <dsp:spPr>
        <a:xfrm rot="10800000">
          <a:off x="1159402" y="1502941"/>
          <a:ext cx="1159402" cy="751470"/>
        </a:xfrm>
        <a:prstGeom prst="trapezoid">
          <a:avLst>
            <a:gd name="adj" fmla="val 77142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Match</a:t>
          </a:r>
        </a:p>
      </dsp:txBody>
      <dsp:txXfrm rot="-10800000">
        <a:off x="1159402" y="1502941"/>
        <a:ext cx="1159402" cy="751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5">
            <a:extLst>
              <a:ext uri="{FF2B5EF4-FFF2-40B4-BE49-F238E27FC236}">
                <a16:creationId xmlns:a16="http://schemas.microsoft.com/office/drawing/2014/main" id="{448BCEE1-ED22-4597-B9D3-3E14AF26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12700" marR="0" lvl="0" indent="0" algn="l" defTabSz="914400" rtl="0" eaLnBrk="1" fontAlgn="auto" latinLnBrk="0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0063A7"/>
                </a:solidFill>
                <a:effectLst/>
                <a:uLnTx/>
                <a:uFillTx/>
                <a:latin typeface="Verdana"/>
                <a:ea typeface="+mn-ea"/>
              </a:rPr>
              <a:t>HOUSTON RECOVERY        CENTER    | Houston Convention and Visitor’s Bureau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63A7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3" name="Holder 6">
            <a:extLst>
              <a:ext uri="{FF2B5EF4-FFF2-40B4-BE49-F238E27FC236}">
                <a16:creationId xmlns:a16="http://schemas.microsoft.com/office/drawing/2014/main" id="{2940965A-04A6-4E48-B720-203A045A2B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Click to add date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74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2667" y="1936479"/>
            <a:ext cx="11006667" cy="2790190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CF2C88C8-819B-45CC-9AA1-CA67A39965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111318" y="6443663"/>
            <a:ext cx="1490133" cy="203200"/>
          </a:xfrm>
          <a:prstGeom prst="rect">
            <a:avLst/>
          </a:prstGeom>
        </p:spPr>
        <p:txBody>
          <a:bodyPr lIns="0" tIns="0" rIns="0" bIns="0"/>
          <a:lstStyle>
            <a:lvl1pPr marL="12700" eaLnBrk="1" fontAlgn="auto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defRPr sz="1400" b="0" i="0" spc="60">
                <a:solidFill>
                  <a:prstClr val="white"/>
                </a:solidFill>
                <a:latin typeface="Tahoma"/>
                <a:cs typeface="Tahom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6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April</a:t>
            </a:r>
            <a:r>
              <a:rPr kumimoji="0" lang="en-US" sz="1400" b="0" i="0" u="none" strike="noStrike" kern="1200" cap="none" spc="-25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24, </a:t>
            </a:r>
            <a:r>
              <a:rPr kumimoji="0" lang="en-US" sz="14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2015</a:t>
            </a:r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36943FF7-6705-4C45-85DD-8C8E535B40C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500" b="1" i="0" spc="-515">
                <a:solidFill>
                  <a:prstClr val="white"/>
                </a:solidFill>
                <a:latin typeface="Verdana"/>
                <a:cs typeface="Verdan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51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</a:rPr>
              <a:t>HOUSTON RECOVERY        CENTER    | Houston Convention and Visitor’s Bureau</a:t>
            </a: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35B1BAAD-EA8E-4CD5-BE43-6F177675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E350E8-8AC3-4529-B6F8-330C57F101A9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92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7" y="325318"/>
            <a:ext cx="11006667" cy="67564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14EC653E-097D-42B8-8B4B-18D59E994B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111318" y="6443663"/>
            <a:ext cx="1490133" cy="203200"/>
          </a:xfrm>
          <a:prstGeom prst="rect">
            <a:avLst/>
          </a:prstGeom>
        </p:spPr>
        <p:txBody>
          <a:bodyPr lIns="0" tIns="0" rIns="0" bIns="0"/>
          <a:lstStyle>
            <a:lvl1pPr marL="12700" eaLnBrk="1" fontAlgn="auto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defRPr sz="1400" b="0" i="0" spc="60">
                <a:solidFill>
                  <a:prstClr val="white"/>
                </a:solidFill>
                <a:latin typeface="Tahoma"/>
                <a:cs typeface="Tahom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6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April</a:t>
            </a:r>
            <a:r>
              <a:rPr kumimoji="0" lang="en-US" sz="1400" b="0" i="0" u="none" strike="noStrike" kern="1200" cap="none" spc="-25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24, </a:t>
            </a:r>
            <a:r>
              <a:rPr kumimoji="0" lang="en-US" sz="14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2015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A2E4F25-3F03-4253-B300-3DFB7DA4EA4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500" b="1" i="0" spc="-515">
                <a:solidFill>
                  <a:prstClr val="white"/>
                </a:solidFill>
                <a:latin typeface="Verdana"/>
                <a:cs typeface="Verdan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51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</a:rPr>
              <a:t>HOUSTON RECOVERY        CENTER    | Houston Convention and Visitor’s Bureau</a:t>
            </a: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5" name="Holder 7">
            <a:extLst>
              <a:ext uri="{FF2B5EF4-FFF2-40B4-BE49-F238E27FC236}">
                <a16:creationId xmlns:a16="http://schemas.microsoft.com/office/drawing/2014/main" id="{24F29B6C-E0D3-4DBD-B6FB-DD92E0007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DA8206-D47F-4AEC-877F-69683BBF5FB2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698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667" y="325318"/>
            <a:ext cx="11006667" cy="67564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>
            <a:extLst>
              <a:ext uri="{FF2B5EF4-FFF2-40B4-BE49-F238E27FC236}">
                <a16:creationId xmlns:a16="http://schemas.microsoft.com/office/drawing/2014/main" id="{F69DA787-8529-4D7F-9123-22325E65B7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111318" y="6443663"/>
            <a:ext cx="1490133" cy="203200"/>
          </a:xfrm>
          <a:prstGeom prst="rect">
            <a:avLst/>
          </a:prstGeom>
        </p:spPr>
        <p:txBody>
          <a:bodyPr lIns="0" tIns="0" rIns="0" bIns="0"/>
          <a:lstStyle>
            <a:lvl1pPr marL="12700" eaLnBrk="1" fontAlgn="auto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defRPr sz="1400" b="0" i="0" spc="60">
                <a:solidFill>
                  <a:prstClr val="white"/>
                </a:solidFill>
                <a:latin typeface="Tahoma"/>
                <a:cs typeface="Tahom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6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April</a:t>
            </a:r>
            <a:r>
              <a:rPr kumimoji="0" lang="en-US" sz="1400" b="0" i="0" u="none" strike="noStrike" kern="1200" cap="none" spc="-25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24, </a:t>
            </a:r>
            <a:r>
              <a:rPr kumimoji="0" lang="en-US" sz="14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2015</a:t>
            </a:r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B81B8EF6-3A90-493E-89B2-FD378925AFD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500" b="1" i="0" spc="-515">
                <a:solidFill>
                  <a:prstClr val="white"/>
                </a:solidFill>
                <a:latin typeface="Verdana"/>
                <a:cs typeface="Verdan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51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</a:rPr>
              <a:t>HOUSTON RECOVERY        CENTER    | Houston Convention and Visitor’s Bureau</a:t>
            </a: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7A4BED80-1D11-49F3-B26B-071E227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5F3AC2-A945-4307-AC20-A7086EDC47C5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8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>
            <a:extLst>
              <a:ext uri="{FF2B5EF4-FFF2-40B4-BE49-F238E27FC236}">
                <a16:creationId xmlns:a16="http://schemas.microsoft.com/office/drawing/2014/main" id="{19B9954B-924B-46EF-8E66-37249862BB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0111318" y="6443663"/>
            <a:ext cx="1490133" cy="203200"/>
          </a:xfrm>
          <a:prstGeom prst="rect">
            <a:avLst/>
          </a:prstGeom>
        </p:spPr>
        <p:txBody>
          <a:bodyPr lIns="0" tIns="0" rIns="0" bIns="0"/>
          <a:lstStyle>
            <a:lvl1pPr marL="12700" eaLnBrk="1" fontAlgn="auto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defRPr sz="1400" b="0" i="0" spc="60">
                <a:solidFill>
                  <a:prstClr val="white"/>
                </a:solidFill>
                <a:latin typeface="Tahoma"/>
                <a:cs typeface="Tahom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6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April</a:t>
            </a:r>
            <a:r>
              <a:rPr kumimoji="0" lang="en-US" sz="1400" b="0" i="0" u="none" strike="noStrike" kern="1200" cap="none" spc="-25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en-US" sz="14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24, </a:t>
            </a:r>
            <a:r>
              <a:rPr kumimoji="0" lang="en-US" sz="14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2015</a:t>
            </a:r>
          </a:p>
        </p:txBody>
      </p:sp>
      <p:sp>
        <p:nvSpPr>
          <p:cNvPr id="3" name="Holder 3">
            <a:extLst>
              <a:ext uri="{FF2B5EF4-FFF2-40B4-BE49-F238E27FC236}">
                <a16:creationId xmlns:a16="http://schemas.microsoft.com/office/drawing/2014/main" id="{FCF64D05-25A5-4894-A3E2-8BF7AC8B01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500" b="1" i="0" spc="-515">
                <a:solidFill>
                  <a:prstClr val="white"/>
                </a:solidFill>
                <a:latin typeface="Verdana"/>
                <a:cs typeface="Verdan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-51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</a:rPr>
              <a:t>HOUSTON RECOVERY        CENTER    | Houston Convention and Visitor’s Bureau</a:t>
            </a: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0428BA9A-876F-433E-86D5-1580A53FA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11E3DE-9DB2-4AD5-B05C-48F00B496813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02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90404-51CD-41BE-86ED-0F7BC009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1D730-5784-4A54-BFA4-F810E9C7E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1140F-0CA0-4601-869A-18E71139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>
              <a:lnSpc>
                <a:spcPct val="100000"/>
              </a:lnSpc>
              <a:defRPr sz="1400">
                <a:latin typeface="Tahoma"/>
                <a:cs typeface="Tahom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63A7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HOUSTON RECOVERY        CENTER    | Houston Convention and Visitor’s Bureau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7A3FFA-6308-4A62-A9FA-1AA80FA2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April 24, 2015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18BB9-C510-4A12-90D3-706AE65B2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7369D4-D247-44BB-81B9-4AACF250565F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47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771C9-8C01-478D-BA50-F3B23DC5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>
              <a:lnSpc>
                <a:spcPct val="100000"/>
              </a:lnSpc>
              <a:defRPr sz="1400">
                <a:latin typeface="Tahoma"/>
                <a:cs typeface="Tahom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63A7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HOUSTON RECOVERY        CENTER    | Houston Convention and Visitor’s Bureau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8817F-1F45-49D7-BA7E-0C634FC9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April 24, 2015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FFB57-78A3-4048-8BDB-655B8328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EBB225-4801-4D96-9524-1DCDD631EB76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66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F57D84-D57C-4404-80F6-C36BDD31FB8A}" type="datetime1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+mn-ea"/>
              </a:rPr>
              <a:pPr marL="12700" marR="0" lvl="0" indent="0" algn="l" defTabSz="914400" rtl="0" eaLnBrk="1" fontAlgn="auto" latinLnBrk="0" hangingPunct="1">
                <a:lnSpc>
                  <a:spcPts val="1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2/2/2021</a:t>
            </a:fld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8-20-2020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DCC3C-D0D5-4079-AE65-1C21880C687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622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older 5">
            <a:extLst>
              <a:ext uri="{FF2B5EF4-FFF2-40B4-BE49-F238E27FC236}">
                <a16:creationId xmlns:a16="http://schemas.microsoft.com/office/drawing/2014/main" id="{3D324B66-3DFE-4652-8D2A-855F34A2AA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8434" y="6429375"/>
            <a:ext cx="6997700" cy="215900"/>
          </a:xfrm>
          <a:prstGeom prst="rect">
            <a:avLst/>
          </a:prstGeom>
        </p:spPr>
        <p:txBody>
          <a:bodyPr lIns="0" tIns="0" rIns="0" bIns="0"/>
          <a:lstStyle>
            <a:lvl1pPr marL="12700" eaLnBrk="1" fontAlgn="auto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defRPr sz="1500" b="0" i="0">
                <a:solidFill>
                  <a:srgbClr val="0063A7"/>
                </a:solidFill>
                <a:latin typeface="Verdana"/>
                <a:cs typeface="Verdana"/>
              </a:defRPr>
            </a:lvl1pPr>
          </a:lstStyle>
          <a:p>
            <a:pPr marL="12700" marR="0" lvl="0" indent="0" algn="l" defTabSz="914400" rtl="0" eaLnBrk="1" fontAlgn="auto" latinLnBrk="0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>
                <a:ln>
                  <a:noFill/>
                </a:ln>
                <a:solidFill>
                  <a:srgbClr val="0063A7"/>
                </a:solidFill>
                <a:effectLst/>
                <a:uLnTx/>
                <a:uFillTx/>
                <a:latin typeface="Verdana"/>
                <a:ea typeface="+mn-ea"/>
              </a:rPr>
              <a:t>HOUSTON RECOVERY        CENTER    | Houston Convention and Visitor’s Bureau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63A7"/>
              </a:solidFill>
              <a:effectLst/>
              <a:uLnTx/>
              <a:uFillTx/>
              <a:latin typeface="Verdana"/>
              <a:ea typeface="+mn-ea"/>
            </a:endParaRPr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A2A26ABC-C815-425C-8F60-E028D0881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77818" y="6378575"/>
            <a:ext cx="2804583" cy="342900"/>
          </a:xfrm>
          <a:prstGeom prst="rect">
            <a:avLst/>
          </a:prstGeom>
        </p:spPr>
        <p:txBody>
          <a:bodyPr lIns="0" tIns="0" rIns="0" bIns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Click to add date</a:t>
            </a: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803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89531" y="1176118"/>
            <a:ext cx="15240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Law Enforcement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3635447" y="1178432"/>
            <a:ext cx="15240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Harris County Jail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74704" y="1172161"/>
            <a:ext cx="1811897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Harris County Courts and Adult Probation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62800" y="1182879"/>
            <a:ext cx="15240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EMS/ 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763000" y="1202315"/>
            <a:ext cx="1524000" cy="8949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Street Outreach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5903170" y="4834275"/>
            <a:ext cx="484632" cy="304800"/>
          </a:xfrm>
          <a:prstGeom prst="downArrow">
            <a:avLst/>
          </a:prstGeom>
          <a:solidFill>
            <a:srgbClr val="A3D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79288" y="5247392"/>
            <a:ext cx="1524000" cy="899533"/>
          </a:xfrm>
          <a:prstGeom prst="rect">
            <a:avLst/>
          </a:prstGeom>
          <a:solidFill>
            <a:srgbClr val="A3D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Detox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Treatment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Opioid Services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35447" y="5262258"/>
            <a:ext cx="1524000" cy="899533"/>
          </a:xfrm>
          <a:prstGeom prst="rect">
            <a:avLst/>
          </a:prstGeom>
          <a:solidFill>
            <a:srgbClr val="A3D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Residential Recovery Programs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03289" y="2066609"/>
            <a:ext cx="2125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Client Referrals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03646" y="4863555"/>
            <a:ext cx="2342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Client Placement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03288" y="6180614"/>
            <a:ext cx="6936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Case Management and Peer Support (18 months)</a:t>
            </a:r>
          </a:p>
        </p:txBody>
      </p:sp>
      <p:cxnSp>
        <p:nvCxnSpPr>
          <p:cNvPr id="26" name="Straight Arrow Connector 25"/>
          <p:cNvCxnSpPr>
            <a:cxnSpLocks/>
            <a:endCxn id="19" idx="1"/>
          </p:cNvCxnSpPr>
          <p:nvPr/>
        </p:nvCxnSpPr>
        <p:spPr>
          <a:xfrm>
            <a:off x="1773634" y="2285969"/>
            <a:ext cx="1729655" cy="114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  <a:endCxn id="20" idx="1"/>
          </p:cNvCxnSpPr>
          <p:nvPr/>
        </p:nvCxnSpPr>
        <p:spPr>
          <a:xfrm>
            <a:off x="1757627" y="5094387"/>
            <a:ext cx="17460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  <a:endCxn id="22" idx="1"/>
          </p:cNvCxnSpPr>
          <p:nvPr/>
        </p:nvCxnSpPr>
        <p:spPr>
          <a:xfrm>
            <a:off x="1773634" y="6386992"/>
            <a:ext cx="1729655" cy="24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09166" y="5247392"/>
            <a:ext cx="1524000" cy="914400"/>
          </a:xfrm>
          <a:prstGeom prst="rect">
            <a:avLst/>
          </a:prstGeom>
          <a:solidFill>
            <a:srgbClr val="A3D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Health and Life Services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16009" y="130378"/>
            <a:ext cx="658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63A7"/>
                </a:solidFill>
                <a:effectLst/>
                <a:uLnTx/>
                <a:uFillTx/>
                <a:latin typeface="Calibri" panose="020F0502020204030204" pitchFamily="34" charset="0"/>
                <a:ea typeface="DIN Condensed" charset="0"/>
                <a:cs typeface="Calibri" panose="020F0502020204030204" pitchFamily="34" charset="0"/>
              </a:rPr>
              <a:t>Pro-Active Comprehensive Service System for SUD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646318" y="5248901"/>
            <a:ext cx="1524000" cy="914400"/>
          </a:xfrm>
          <a:prstGeom prst="rect">
            <a:avLst/>
          </a:prstGeom>
          <a:solidFill>
            <a:srgbClr val="A3D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Integration</a:t>
            </a:r>
          </a:p>
        </p:txBody>
      </p:sp>
      <p:sp>
        <p:nvSpPr>
          <p:cNvPr id="23" name="object 2"/>
          <p:cNvSpPr/>
          <p:nvPr/>
        </p:nvSpPr>
        <p:spPr>
          <a:xfrm>
            <a:off x="2030293" y="592043"/>
            <a:ext cx="8223250" cy="57785"/>
          </a:xfrm>
          <a:custGeom>
            <a:avLst/>
            <a:gdLst/>
            <a:ahLst/>
            <a:cxnLst/>
            <a:rect l="l" t="t" r="r" b="b"/>
            <a:pathLst>
              <a:path w="8223250" h="57784">
                <a:moveTo>
                  <a:pt x="0" y="57658"/>
                </a:moveTo>
                <a:lnTo>
                  <a:pt x="8223250" y="57658"/>
                </a:lnTo>
                <a:lnTo>
                  <a:pt x="8223250" y="0"/>
                </a:lnTo>
                <a:lnTo>
                  <a:pt x="0" y="0"/>
                </a:lnTo>
                <a:lnTo>
                  <a:pt x="0" y="57658"/>
                </a:lnTo>
                <a:close/>
              </a:path>
            </a:pathLst>
          </a:custGeom>
          <a:solidFill>
            <a:srgbClr val="103C60"/>
          </a:solid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0" y="5247392"/>
            <a:ext cx="1524000" cy="914400"/>
          </a:xfrm>
          <a:prstGeom prst="rect">
            <a:avLst/>
          </a:prstGeom>
          <a:solidFill>
            <a:srgbClr val="A3D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Transitional Recovery Housing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4406384" y="2530717"/>
          <a:ext cx="3478207" cy="225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741288" y="777122"/>
            <a:ext cx="760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Early points of intervention targeting High Utilizers of High Cost Services</a:t>
            </a:r>
          </a:p>
        </p:txBody>
      </p:sp>
      <p:sp>
        <p:nvSpPr>
          <p:cNvPr id="28" name="Down Arrow 14">
            <a:extLst>
              <a:ext uri="{FF2B5EF4-FFF2-40B4-BE49-F238E27FC236}">
                <a16:creationId xmlns:a16="http://schemas.microsoft.com/office/drawing/2014/main" id="{5DDD2B7B-7659-49D9-8D57-A6812D360BF7}"/>
              </a:ext>
            </a:extLst>
          </p:cNvPr>
          <p:cNvSpPr/>
          <p:nvPr/>
        </p:nvSpPr>
        <p:spPr>
          <a:xfrm>
            <a:off x="5899602" y="2223473"/>
            <a:ext cx="484632" cy="30480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3AF59-3F1F-46FE-9ACF-85068D9FE674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20B5CC2-9A35-4811-92A3-26D6FE9A4A9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146925"/>
            <a:ext cx="696998" cy="46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88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8" grpId="0" animBg="1"/>
      <p:bldP spid="19" grpId="0"/>
      <p:bldP spid="20" grpId="0"/>
      <p:bldP spid="22" grpId="0"/>
      <p:bldP spid="21" grpId="0" animBg="1"/>
      <p:bldP spid="33" grpId="0" animBg="1"/>
      <p:bldP spid="27" grpId="0" animBg="1"/>
      <p:bldGraphic spid="5" grpId="0">
        <p:bldAsOne/>
      </p:bldGraphic>
      <p:bldP spid="28" grpId="0" animBg="1"/>
    </p:bldLst>
  </p:timing>
</p:sld>
</file>

<file path=ppt/theme/theme1.xml><?xml version="1.0" encoding="utf-8"?>
<a:theme xmlns:a="http://schemas.openxmlformats.org/drawingml/2006/main" name="HRC_PPTTemplate">
  <a:themeElements>
    <a:clrScheme name="HRC Colors 20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3A7"/>
      </a:accent1>
      <a:accent2>
        <a:srgbClr val="A3D183"/>
      </a:accent2>
      <a:accent3>
        <a:srgbClr val="FFD140"/>
      </a:accent3>
      <a:accent4>
        <a:srgbClr val="0C3B60"/>
      </a:accent4>
      <a:accent5>
        <a:srgbClr val="FFFFFF"/>
      </a:accent5>
      <a:accent6>
        <a:srgbClr val="FFFFFF"/>
      </a:accent6>
      <a:hlink>
        <a:srgbClr val="0C3B60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DIN Condensed</vt:lpstr>
      <vt:lpstr>Tahoma</vt:lpstr>
      <vt:lpstr>Verdana</vt:lpstr>
      <vt:lpstr>HRC_PPTTemplate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Franco</dc:creator>
  <cp:lastModifiedBy>Marina Franco</cp:lastModifiedBy>
  <cp:revision>1</cp:revision>
  <dcterms:created xsi:type="dcterms:W3CDTF">2021-02-02T16:25:53Z</dcterms:created>
  <dcterms:modified xsi:type="dcterms:W3CDTF">2021-02-02T16:26:05Z</dcterms:modified>
</cp:coreProperties>
</file>